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5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AE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260" autoAdjust="0"/>
    <p:restoredTop sz="95171"/>
  </p:normalViewPr>
  <p:slideViewPr>
    <p:cSldViewPr snapToGrid="0">
      <p:cViewPr>
        <p:scale>
          <a:sx n="31" d="100"/>
          <a:sy n="31" d="100"/>
        </p:scale>
        <p:origin x="3992" y="320"/>
      </p:cViewPr>
      <p:guideLst>
        <p:guide orient="horz" pos="9535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51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7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68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1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13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31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99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70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6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685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75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4F797-C41F-4A51-B431-09A42344B012}" type="datetimeFigureOut">
              <a:rPr lang="ko-KR" altLang="en-US" smtClean="0"/>
              <a:t>2016. 11. 19.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16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://labspace.naver.com/nmt/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25" y="19828178"/>
            <a:ext cx="21345525" cy="1052865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0"/>
            <a:ext cx="21383625" cy="5400000"/>
          </a:xfrm>
          <a:solidFill>
            <a:schemeClr val="accent5">
              <a:lumMod val="50000"/>
            </a:schemeClr>
          </a:solidFill>
          <a:ln w="0">
            <a:noFill/>
          </a:ln>
        </p:spPr>
        <p:txBody>
          <a:bodyPr anchor="t">
            <a:normAutofit fontScale="90000"/>
          </a:bodyPr>
          <a:lstStyle/>
          <a:p>
            <a:pPr algn="l">
              <a:spcBef>
                <a:spcPts val="0"/>
              </a:spcBef>
            </a:pPr>
            <a: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  <a:t/>
            </a:r>
            <a:b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  <a:t>기계 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학습 기반 자동 번역을 </a:t>
            </a:r>
            <a: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  <a:t/>
            </a:r>
            <a:b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  <a:t>위한 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한글</a:t>
            </a:r>
            <a:r>
              <a:rPr lang="en-US" altLang="ko-KR" sz="9600" b="1" dirty="0">
                <a:solidFill>
                  <a:srgbClr val="F3F3F3"/>
                </a:solidFill>
                <a:latin typeface="Arial" charset="0"/>
              </a:rPr>
              <a:t>-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영어 </a:t>
            </a:r>
            <a:r>
              <a:rPr lang="ko-KR" altLang="en-US" sz="9600" b="1" dirty="0" smtClean="0">
                <a:solidFill>
                  <a:srgbClr val="F3F3F3"/>
                </a:solidFill>
                <a:latin typeface="Arial" charset="0"/>
              </a:rPr>
              <a:t>병렬 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코퍼스 개발</a:t>
            </a:r>
            <a:r>
              <a:rPr lang="ko-KR" altLang="en-US" sz="9600" dirty="0"/>
              <a:t/>
            </a:r>
            <a:br>
              <a:rPr lang="ko-KR" altLang="en-US" sz="9600" dirty="0"/>
            </a:br>
            <a:r>
              <a:rPr lang="ko-KR" altLang="en-US" sz="9600" dirty="0"/>
              <a:t/>
            </a:r>
            <a:br>
              <a:rPr lang="ko-KR" altLang="en-US" sz="9600" dirty="0"/>
            </a:br>
            <a:endParaRPr lang="ko-KR" altLang="en-US" dirty="0">
              <a:solidFill>
                <a:schemeClr val="bg1"/>
              </a:solidFill>
              <a:latin typeface="HY백송B" panose="02030600000101010101" pitchFamily="18" charset="-127"/>
              <a:ea typeface="HY백송B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6679" y="3302180"/>
            <a:ext cx="21190266" cy="1737676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0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2016</a:t>
            </a:r>
            <a:r>
              <a:rPr lang="ko-KR" altLang="en-US" sz="2400" dirty="0">
                <a:solidFill>
                  <a:schemeClr val="bg1"/>
                </a:solidFill>
              </a:rPr>
              <a:t>년 가을학기</a:t>
            </a:r>
            <a:r>
              <a:rPr lang="en-US" altLang="ko-KR" sz="2400" dirty="0">
                <a:solidFill>
                  <a:schemeClr val="bg1"/>
                </a:solidFill>
              </a:rPr>
              <a:t> </a:t>
            </a:r>
            <a:r>
              <a:rPr lang="ko-KR" altLang="en-US" sz="2400" dirty="0" err="1">
                <a:solidFill>
                  <a:schemeClr val="bg1"/>
                </a:solidFill>
              </a:rPr>
              <a:t>캡스톤</a:t>
            </a:r>
            <a:r>
              <a:rPr lang="ko-KR" altLang="en-US" sz="2400" dirty="0">
                <a:solidFill>
                  <a:schemeClr val="bg1"/>
                </a:solidFill>
              </a:rPr>
              <a:t> 축제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algn="r">
              <a:lnSpc>
                <a:spcPct val="10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[</a:t>
            </a:r>
            <a:r>
              <a:rPr lang="ko-KR" altLang="en-US" sz="2400" dirty="0">
                <a:solidFill>
                  <a:schemeClr val="bg1"/>
                </a:solidFill>
              </a:rPr>
              <a:t>공학 프로젝트 기획</a:t>
            </a:r>
            <a:r>
              <a:rPr lang="en-US" altLang="ko-KR" sz="2400" dirty="0">
                <a:solidFill>
                  <a:schemeClr val="bg1"/>
                </a:solidFill>
              </a:rPr>
              <a:t>]</a:t>
            </a:r>
          </a:p>
          <a:p>
            <a:pPr algn="r">
              <a:lnSpc>
                <a:spcPct val="100000"/>
              </a:lnSpc>
            </a:pPr>
            <a:r>
              <a:rPr lang="ko-KR" altLang="en-US" sz="2400" dirty="0">
                <a:solidFill>
                  <a:schemeClr val="bg1"/>
                </a:solidFill>
              </a:rPr>
              <a:t>지도교수님</a:t>
            </a:r>
            <a:r>
              <a:rPr lang="en-US" altLang="ko-KR" sz="2400" dirty="0">
                <a:solidFill>
                  <a:schemeClr val="bg1"/>
                </a:solidFill>
              </a:rPr>
              <a:t>: </a:t>
            </a:r>
            <a:r>
              <a:rPr lang="ko-KR" altLang="en-US" sz="2400" dirty="0">
                <a:solidFill>
                  <a:schemeClr val="bg1"/>
                </a:solidFill>
              </a:rPr>
              <a:t>홍신</a:t>
            </a:r>
            <a:r>
              <a:rPr lang="en-US" altLang="ko-KR" sz="2400" dirty="0">
                <a:solidFill>
                  <a:schemeClr val="bg1"/>
                </a:solidFill>
              </a:rPr>
              <a:t>	</a:t>
            </a:r>
            <a:r>
              <a:rPr lang="ko-KR" altLang="en-US" sz="2400" dirty="0">
                <a:solidFill>
                  <a:schemeClr val="bg1"/>
                </a:solidFill>
              </a:rPr>
              <a:t>팀원</a:t>
            </a:r>
            <a:r>
              <a:rPr lang="en-US" altLang="ko-KR" sz="2400" dirty="0">
                <a:solidFill>
                  <a:schemeClr val="bg1"/>
                </a:solidFill>
              </a:rPr>
              <a:t>: </a:t>
            </a:r>
            <a:r>
              <a:rPr lang="ko-KR" altLang="en-US" sz="2400" dirty="0">
                <a:solidFill>
                  <a:schemeClr val="bg1"/>
                </a:solidFill>
              </a:rPr>
              <a:t>서지형 윤성민 임지윤 </a:t>
            </a:r>
            <a:r>
              <a:rPr lang="ko-KR" altLang="en-US" sz="2400" dirty="0" err="1">
                <a:solidFill>
                  <a:schemeClr val="bg1"/>
                </a:solidFill>
              </a:rPr>
              <a:t>허수민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66750" y="6200099"/>
            <a:ext cx="9677400" cy="4770537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143000" indent="-1143000" algn="ctr">
              <a:buAutoNum type="romanUcPeriod"/>
            </a:pPr>
            <a:r>
              <a:rPr lang="ko-KR" altLang="en-US" sz="7200" dirty="0"/>
              <a:t>문제 배경</a:t>
            </a:r>
            <a:endParaRPr lang="en-US" altLang="ko-KR" sz="7200" dirty="0"/>
          </a:p>
          <a:p>
            <a:endParaRPr lang="en-US" altLang="ko-KR" sz="2400" dirty="0"/>
          </a:p>
          <a:p>
            <a:pPr fontAlgn="base"/>
            <a:r>
              <a:rPr lang="ko-KR" altLang="en-US" sz="3200" b="1" dirty="0" smtClean="0"/>
              <a:t>글로벌 시대</a:t>
            </a:r>
            <a:r>
              <a:rPr lang="en-US" altLang="ko-KR" sz="3200" b="1" dirty="0" smtClean="0"/>
              <a:t>, </a:t>
            </a:r>
            <a:r>
              <a:rPr lang="ko-KR" altLang="en-US" sz="3200" b="1" dirty="0" smtClean="0"/>
              <a:t>다문화 사회</a:t>
            </a:r>
            <a:r>
              <a:rPr lang="ko-KR" altLang="en-US" sz="3200" dirty="0" smtClean="0"/>
              <a:t>에 적합한 번역기 필요</a:t>
            </a:r>
          </a:p>
          <a:p>
            <a:pPr fontAlgn="base"/>
            <a:r>
              <a:rPr lang="ko-KR" altLang="en-US" sz="3200" dirty="0" smtClean="0"/>
              <a:t>기존 번역기는 구문 기반 번역기</a:t>
            </a:r>
          </a:p>
          <a:p>
            <a:pPr fontAlgn="base"/>
            <a:r>
              <a:rPr lang="ko-KR" altLang="en-US" sz="3200" dirty="0" smtClean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상황</a:t>
            </a:r>
            <a:r>
              <a:rPr lang="en-US" altLang="ko-KR" sz="3200" dirty="0" smtClean="0"/>
              <a:t>,</a:t>
            </a:r>
            <a:r>
              <a:rPr lang="ko-KR" altLang="en-US" sz="3200" dirty="0" smtClean="0"/>
              <a:t> 문맥 등을 고려하지 않는 부자연스러운 번역</a:t>
            </a:r>
          </a:p>
          <a:p>
            <a:pPr fontAlgn="base"/>
            <a:r>
              <a:rPr lang="ko-KR" altLang="en-US" sz="3200" b="1" dirty="0" smtClean="0"/>
              <a:t>통계 </a:t>
            </a:r>
            <a:r>
              <a:rPr lang="ko-KR" altLang="en-US" sz="3200" b="1" dirty="0"/>
              <a:t>기반 자동 </a:t>
            </a:r>
            <a:r>
              <a:rPr lang="ko-KR" altLang="en-US" sz="3200" b="1" dirty="0" smtClean="0"/>
              <a:t>번역기 필요하다</a:t>
            </a:r>
          </a:p>
          <a:p>
            <a:pPr fontAlgn="base"/>
            <a:r>
              <a:rPr lang="ko-KR" altLang="en-US" sz="3200" b="1" dirty="0" smtClean="0"/>
              <a:t>코퍼스가 부족하다</a:t>
            </a:r>
            <a:r>
              <a:rPr lang="en-US" altLang="ko-KR" sz="3200" b="1" dirty="0" smtClean="0"/>
              <a:t>.</a:t>
            </a:r>
            <a:endParaRPr lang="ko-KR" altLang="en-US" sz="3200" dirty="0" smtClean="0"/>
          </a:p>
          <a:p>
            <a:endParaRPr lang="en-US" altLang="ko-KR" sz="2400" b="1" dirty="0" smtClean="0"/>
          </a:p>
          <a:p>
            <a:endParaRPr lang="en-US" altLang="ko-KR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0" y="6200099"/>
            <a:ext cx="9677400" cy="10064294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/>
              <a:t>III. </a:t>
            </a:r>
            <a:r>
              <a:rPr lang="ko-KR" altLang="en-US" sz="7200" dirty="0"/>
              <a:t>기존 연구 결과</a:t>
            </a:r>
            <a:endParaRPr lang="en-US" altLang="ko-KR" sz="7200" dirty="0"/>
          </a:p>
          <a:p>
            <a:endParaRPr lang="en-US" altLang="ko-KR" sz="4400" dirty="0"/>
          </a:p>
          <a:p>
            <a:pPr fontAlgn="base"/>
            <a:r>
              <a:rPr lang="ko-KR" altLang="en-US" sz="3200" dirty="0" smtClean="0"/>
              <a:t>기업은 </a:t>
            </a:r>
            <a:r>
              <a:rPr lang="ko-KR" altLang="en-US" sz="3200" b="1" dirty="0"/>
              <a:t>자체적인 </a:t>
            </a:r>
            <a:r>
              <a:rPr lang="en-US" altLang="ko-KR" sz="3200" b="1" dirty="0"/>
              <a:t>data</a:t>
            </a:r>
            <a:r>
              <a:rPr lang="ko-KR" altLang="en-US" sz="3200" dirty="0"/>
              <a:t>를 갖고 있지만</a:t>
            </a:r>
            <a:r>
              <a:rPr lang="en-US" altLang="ko-KR" sz="3200" dirty="0"/>
              <a:t>, </a:t>
            </a:r>
            <a:r>
              <a:rPr lang="en-US" altLang="ko-KR" sz="3200" b="1" dirty="0"/>
              <a:t>open source</a:t>
            </a:r>
            <a:r>
              <a:rPr lang="ko-KR" altLang="en-US" sz="3200" b="1" dirty="0"/>
              <a:t>화 하지 않는다</a:t>
            </a:r>
            <a:r>
              <a:rPr lang="en-US" altLang="ko-KR" sz="3200" dirty="0"/>
              <a:t>. </a:t>
            </a:r>
          </a:p>
          <a:p>
            <a:pPr lvl="1" fontAlgn="base"/>
            <a:r>
              <a:rPr lang="ko-KR" altLang="en-US" sz="3200" dirty="0"/>
              <a:t>네이버 랩스 번역기</a:t>
            </a:r>
            <a:r>
              <a:rPr lang="en-US" altLang="ko-KR" sz="3200" dirty="0"/>
              <a:t>(</a:t>
            </a:r>
            <a:r>
              <a:rPr lang="en-US" altLang="ko-KR" sz="3200" u="sng" dirty="0">
                <a:hlinkClick r:id="rId4"/>
              </a:rPr>
              <a:t>http://labspace.naver.com/nmt/</a:t>
            </a:r>
            <a:r>
              <a:rPr lang="en-US" altLang="ko-KR" sz="3200" dirty="0"/>
              <a:t>) - </a:t>
            </a:r>
            <a:r>
              <a:rPr lang="ko-KR" altLang="en-US" sz="3200" dirty="0"/>
              <a:t>지식인</a:t>
            </a:r>
          </a:p>
          <a:p>
            <a:pPr lvl="1" fontAlgn="base"/>
            <a:r>
              <a:rPr lang="ko-KR" altLang="en-US" sz="3200" dirty="0"/>
              <a:t>구글 번역기</a:t>
            </a:r>
            <a:r>
              <a:rPr lang="en-US" altLang="ko-KR" sz="3200" dirty="0"/>
              <a:t>(https://</a:t>
            </a:r>
            <a:r>
              <a:rPr lang="en-US" altLang="ko-KR" sz="3200" dirty="0" err="1"/>
              <a:t>translate.google.co.kr</a:t>
            </a:r>
            <a:r>
              <a:rPr lang="en-US" altLang="ko-KR" sz="3200" dirty="0"/>
              <a:t>/)</a:t>
            </a:r>
          </a:p>
          <a:p>
            <a:pPr fontAlgn="base"/>
            <a:r>
              <a:rPr lang="ko-KR" altLang="en-US" sz="3200" dirty="0"/>
              <a:t>퀄리티가 좋은 한</a:t>
            </a:r>
            <a:r>
              <a:rPr lang="en-US" altLang="ko-KR" sz="3200" dirty="0"/>
              <a:t>-</a:t>
            </a:r>
            <a:r>
              <a:rPr lang="ko-KR" altLang="en-US" sz="3200" dirty="0"/>
              <a:t>영 </a:t>
            </a:r>
            <a:r>
              <a:rPr lang="en-US" altLang="ko-KR" sz="3200" dirty="0"/>
              <a:t>parallel corpus</a:t>
            </a:r>
            <a:r>
              <a:rPr lang="ko-KR" altLang="en-US" sz="3200" dirty="0"/>
              <a:t>가 적다</a:t>
            </a:r>
            <a:r>
              <a:rPr lang="en-US" altLang="ko-KR" sz="3200" dirty="0"/>
              <a:t>. </a:t>
            </a:r>
          </a:p>
          <a:p>
            <a:pPr lvl="1" fontAlgn="base"/>
            <a:r>
              <a:rPr lang="ko-KR" altLang="en-US" sz="3200" dirty="0"/>
              <a:t>한글 코퍼스</a:t>
            </a:r>
            <a:r>
              <a:rPr lang="en-US" altLang="ko-KR" sz="3200" dirty="0"/>
              <a:t>: </a:t>
            </a:r>
            <a:r>
              <a:rPr lang="ko-KR" altLang="en-US" sz="3200" dirty="0"/>
              <a:t>세종 코퍼스</a:t>
            </a:r>
          </a:p>
          <a:p>
            <a:endParaRPr lang="en-US" altLang="ko-KR" sz="4400" dirty="0" smtClean="0"/>
          </a:p>
          <a:p>
            <a:endParaRPr lang="en-US" altLang="ko-KR" sz="4400" dirty="0"/>
          </a:p>
          <a:p>
            <a:endParaRPr lang="en-US" altLang="ko-KR" sz="4400" dirty="0" smtClean="0"/>
          </a:p>
          <a:p>
            <a:endParaRPr lang="en-US" altLang="ko-KR" sz="4400" dirty="0"/>
          </a:p>
          <a:p>
            <a:endParaRPr lang="en-US" altLang="ko-KR" sz="4400" dirty="0" smtClean="0"/>
          </a:p>
          <a:p>
            <a:endParaRPr lang="en-US" altLang="ko-KR" sz="4400" dirty="0"/>
          </a:p>
          <a:p>
            <a:endParaRPr lang="ko-KR" altLang="en-US" sz="4400" dirty="0"/>
          </a:p>
        </p:txBody>
      </p:sp>
      <p:sp>
        <p:nvSpPr>
          <p:cNvPr id="6" name="TextBox 5"/>
          <p:cNvSpPr txBox="1"/>
          <p:nvPr/>
        </p:nvSpPr>
        <p:spPr>
          <a:xfrm>
            <a:off x="719136" y="13012990"/>
            <a:ext cx="9677400" cy="12280285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/>
              <a:t>II. </a:t>
            </a:r>
            <a:r>
              <a:rPr lang="ko-KR" altLang="en-US" sz="7200" dirty="0"/>
              <a:t>문제 정의</a:t>
            </a:r>
            <a:endParaRPr lang="en-US" altLang="ko-KR" sz="7200" dirty="0"/>
          </a:p>
          <a:p>
            <a:endParaRPr lang="en-US" altLang="ko-KR" sz="2400" dirty="0"/>
          </a:p>
          <a:p>
            <a:r>
              <a:rPr lang="en-US" altLang="ko-KR" sz="3200" dirty="0" smtClean="0"/>
              <a:t>Problem Statement </a:t>
            </a:r>
            <a:r>
              <a:rPr lang="ko-KR" altLang="en-US" sz="3200" dirty="0" smtClean="0"/>
              <a:t> </a:t>
            </a:r>
          </a:p>
          <a:p>
            <a:r>
              <a:rPr lang="ko-KR" altLang="en-US" sz="3200" dirty="0" smtClean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통계 기반 자동 번역기를 개발하기 위한 한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영 병렬 코퍼스가 부족</a:t>
            </a:r>
            <a:r>
              <a:rPr lang="en-US" altLang="ko-KR" sz="3200" dirty="0" smtClean="0"/>
              <a:t>.</a:t>
            </a:r>
            <a:endParaRPr lang="ko-KR" altLang="en-US" sz="3200" dirty="0" smtClean="0"/>
          </a:p>
          <a:p>
            <a:r>
              <a:rPr lang="ko-KR" altLang="en-US" sz="3200" dirty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</a:t>
            </a:r>
            <a:r>
              <a:rPr lang="ko-KR" altLang="en-US" sz="3200" dirty="0"/>
              <a:t>한</a:t>
            </a:r>
            <a:r>
              <a:rPr lang="en-US" altLang="ko-KR" sz="3200" dirty="0"/>
              <a:t>-</a:t>
            </a:r>
            <a:r>
              <a:rPr lang="ko-KR" altLang="en-US" sz="3200" dirty="0"/>
              <a:t>영 자동번역 </a:t>
            </a:r>
            <a:r>
              <a:rPr lang="en-US" altLang="ko-KR" sz="3200" b="1" dirty="0"/>
              <a:t>Open source </a:t>
            </a:r>
            <a:r>
              <a:rPr lang="ko-KR" altLang="en-US" sz="3200" b="1" dirty="0"/>
              <a:t>미비</a:t>
            </a:r>
            <a:endParaRPr lang="ko-KR" altLang="en-US" sz="3200" dirty="0" smtClean="0"/>
          </a:p>
          <a:p>
            <a:endParaRPr lang="ko-KR" altLang="en-US" sz="3200" dirty="0" smtClean="0"/>
          </a:p>
          <a:p>
            <a:r>
              <a:rPr lang="en-US" altLang="ko-KR" sz="3200" dirty="0" smtClean="0"/>
              <a:t>Constraints</a:t>
            </a:r>
          </a:p>
          <a:p>
            <a:pPr marL="0" lvl="1"/>
            <a:r>
              <a:rPr lang="en-US" altLang="ko-KR" sz="3200" dirty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저작권으로부터 자유로워야 함</a:t>
            </a:r>
          </a:p>
          <a:p>
            <a:pPr marL="0" lvl="1"/>
            <a:r>
              <a:rPr lang="ko-KR" altLang="en-US" sz="3200" dirty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충분한 데이터가 필요</a:t>
            </a:r>
            <a:r>
              <a:rPr lang="en-US" altLang="ko-KR" sz="3200" dirty="0" smtClean="0"/>
              <a:t>(500k</a:t>
            </a:r>
            <a:r>
              <a:rPr lang="ko-KR" altLang="en-US" sz="3200" dirty="0" smtClean="0"/>
              <a:t> </a:t>
            </a:r>
            <a:r>
              <a:rPr lang="en-US" altLang="ko-KR" sz="3200" dirty="0" smtClean="0"/>
              <a:t>sentence pair)</a:t>
            </a:r>
            <a:endParaRPr lang="ko-KR" altLang="en-US" sz="3200" dirty="0" smtClean="0"/>
          </a:p>
          <a:p>
            <a:r>
              <a:rPr lang="ko-KR" altLang="en-US" sz="3200" dirty="0" smtClean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언제든지 어떠한 데이터라도 </a:t>
            </a:r>
            <a:r>
              <a:rPr lang="en-US" altLang="ko-KR" sz="3200" dirty="0" smtClean="0"/>
              <a:t>corpus</a:t>
            </a:r>
            <a:r>
              <a:rPr lang="ko-KR" altLang="en-US" sz="3200" dirty="0" smtClean="0"/>
              <a:t>에 쉽게 추가할 수 있어야 한다</a:t>
            </a:r>
            <a:r>
              <a:rPr lang="en-US" altLang="ko-KR" sz="3200" dirty="0" smtClean="0"/>
              <a:t>.</a:t>
            </a:r>
            <a:endParaRPr lang="ko-KR" altLang="en-US" sz="3200" dirty="0" smtClean="0"/>
          </a:p>
          <a:p>
            <a:endParaRPr lang="ko-KR" altLang="en-US" sz="3200" dirty="0"/>
          </a:p>
          <a:p>
            <a:r>
              <a:rPr lang="en-US" altLang="ko-KR" sz="3200" dirty="0" smtClean="0"/>
              <a:t>Objectives</a:t>
            </a:r>
            <a:endParaRPr lang="ko-KR" altLang="en-US" sz="3200" dirty="0" smtClean="0"/>
          </a:p>
          <a:p>
            <a:r>
              <a:rPr lang="ko-KR" altLang="en-US" sz="3200" dirty="0"/>
              <a:t>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</a:t>
            </a:r>
            <a:r>
              <a:rPr lang="en-US" altLang="ko-KR" sz="3200" dirty="0"/>
              <a:t> </a:t>
            </a:r>
            <a:r>
              <a:rPr lang="ko-KR" altLang="en-US" sz="3200" dirty="0" smtClean="0"/>
              <a:t>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 </a:t>
            </a:r>
            <a:r>
              <a:rPr lang="ko-KR" altLang="en-US" sz="3200" dirty="0" smtClean="0"/>
              <a:t>개발 </a:t>
            </a:r>
            <a:endParaRPr lang="en-US" altLang="ko-KR" sz="3200" dirty="0" smtClean="0"/>
          </a:p>
          <a:p>
            <a:r>
              <a:rPr lang="en-US" altLang="ko-KR" sz="3200" dirty="0"/>
              <a:t> </a:t>
            </a:r>
            <a:r>
              <a:rPr lang="ko-KR" altLang="en-US" sz="3200" dirty="0"/>
              <a:t> </a:t>
            </a:r>
            <a:r>
              <a:rPr lang="ko-KR" altLang="en-US" sz="3200" dirty="0" smtClean="0"/>
              <a:t> 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다양한 시대의 </a:t>
            </a:r>
            <a:r>
              <a:rPr lang="en-US" altLang="ko-KR" sz="3200" dirty="0" smtClean="0"/>
              <a:t>text</a:t>
            </a:r>
            <a:r>
              <a:rPr lang="ko-KR" altLang="en-US" sz="3200" dirty="0" smtClean="0"/>
              <a:t>를 포함</a:t>
            </a:r>
          </a:p>
          <a:p>
            <a:r>
              <a:rPr lang="ko-KR" altLang="en-US" sz="3200" dirty="0"/>
              <a:t> </a:t>
            </a:r>
            <a:r>
              <a:rPr lang="ko-KR" altLang="en-US" sz="3200" dirty="0" smtClean="0"/>
              <a:t>  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특정 분야에 한정적이지 않고</a:t>
            </a:r>
            <a:r>
              <a:rPr lang="en-US" altLang="ko-KR" sz="3200" dirty="0" smtClean="0"/>
              <a:t>,</a:t>
            </a:r>
            <a:r>
              <a:rPr lang="ko-KR" altLang="en-US" sz="3200" dirty="0" smtClean="0"/>
              <a:t> 다양한 </a:t>
            </a:r>
            <a:r>
              <a:rPr lang="en-US" altLang="ko-KR" sz="3200" dirty="0" smtClean="0"/>
              <a:t>text</a:t>
            </a:r>
            <a:r>
              <a:rPr lang="ko-KR" altLang="en-US" sz="3200" dirty="0" smtClean="0"/>
              <a:t>로 구성</a:t>
            </a:r>
            <a:r>
              <a:rPr lang="en-US" altLang="ko-KR" sz="3200" dirty="0" smtClean="0"/>
              <a:t>.</a:t>
            </a:r>
            <a:endParaRPr lang="ko-KR" altLang="en-US" sz="3200" dirty="0" smtClean="0"/>
          </a:p>
          <a:p>
            <a:r>
              <a:rPr lang="ko-KR" altLang="en-US" sz="3200" dirty="0"/>
              <a:t> </a:t>
            </a:r>
            <a:r>
              <a:rPr lang="ko-KR" altLang="en-US" sz="3200" dirty="0" smtClean="0"/>
              <a:t>  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다양한 형태</a:t>
            </a:r>
            <a:r>
              <a:rPr lang="en-US" altLang="ko-KR" sz="3200" dirty="0" smtClean="0"/>
              <a:t>:</a:t>
            </a:r>
            <a:r>
              <a:rPr lang="ko-KR" altLang="en-US" sz="3200" dirty="0" smtClean="0"/>
              <a:t> 길이</a:t>
            </a:r>
            <a:r>
              <a:rPr lang="en-US" altLang="ko-KR" sz="3200" dirty="0" smtClean="0"/>
              <a:t>,</a:t>
            </a:r>
            <a:r>
              <a:rPr lang="ko-KR" altLang="en-US" sz="3200" dirty="0" smtClean="0"/>
              <a:t> 번역관계</a:t>
            </a:r>
            <a:r>
              <a:rPr lang="en-US" altLang="ko-KR" sz="3200" dirty="0" smtClean="0"/>
              <a:t>(</a:t>
            </a:r>
            <a:r>
              <a:rPr lang="ko-KR" altLang="en-US" sz="3200" dirty="0" smtClean="0"/>
              <a:t>한영</a:t>
            </a:r>
            <a:r>
              <a:rPr lang="en-US" altLang="ko-KR" sz="3200" dirty="0" smtClean="0"/>
              <a:t>,</a:t>
            </a:r>
            <a:r>
              <a:rPr lang="ko-KR" altLang="en-US" sz="3200" dirty="0" smtClean="0"/>
              <a:t> 영한</a:t>
            </a:r>
            <a:r>
              <a:rPr lang="en-US" altLang="ko-KR" sz="3200" dirty="0" smtClean="0"/>
              <a:t>),</a:t>
            </a:r>
            <a:r>
              <a:rPr lang="ko-KR" altLang="en-US" sz="3200" dirty="0" smtClean="0"/>
              <a:t> 문장형식</a:t>
            </a:r>
            <a:r>
              <a:rPr lang="en-US" altLang="ko-KR" sz="3200" dirty="0" smtClean="0"/>
              <a:t>(</a:t>
            </a:r>
            <a:r>
              <a:rPr lang="ko-KR" altLang="en-US" sz="3200" dirty="0" smtClean="0"/>
              <a:t>평서문</a:t>
            </a:r>
            <a:r>
              <a:rPr lang="en-US" altLang="ko-KR" sz="3200" dirty="0" smtClean="0"/>
              <a:t>,</a:t>
            </a:r>
            <a:r>
              <a:rPr lang="ko-KR" altLang="en-US" sz="3200" dirty="0" smtClean="0"/>
              <a:t> 의문문</a:t>
            </a:r>
            <a:r>
              <a:rPr lang="en-US" altLang="ko-KR" sz="3200" dirty="0" smtClean="0"/>
              <a:t>)</a:t>
            </a:r>
            <a:endParaRPr lang="ko-KR" altLang="en-US" sz="3200" dirty="0" smtClean="0"/>
          </a:p>
          <a:p>
            <a:r>
              <a:rPr lang="ko-KR" altLang="en-US" sz="3200" dirty="0"/>
              <a:t> </a:t>
            </a:r>
            <a:r>
              <a:rPr lang="ko-KR" altLang="en-US" sz="3200" dirty="0" smtClean="0"/>
              <a:t> 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정확하고 충분한 </a:t>
            </a:r>
            <a:r>
              <a:rPr lang="en-US" altLang="ko-KR" sz="3200" dirty="0" smtClean="0"/>
              <a:t>data</a:t>
            </a:r>
          </a:p>
          <a:p>
            <a:endParaRPr lang="ko-KR" altLang="en-US" sz="3600" dirty="0" smtClean="0"/>
          </a:p>
          <a:p>
            <a:r>
              <a:rPr lang="ko-KR" altLang="en-US" sz="3600" dirty="0"/>
              <a:t> </a:t>
            </a:r>
            <a:r>
              <a:rPr lang="ko-KR" altLang="en-US" sz="3600" dirty="0" smtClean="0"/>
              <a:t> </a:t>
            </a:r>
            <a:endParaRPr lang="en-US" altLang="ko-KR" sz="2400" dirty="0" smtClean="0"/>
          </a:p>
          <a:p>
            <a:endParaRPr lang="en-US" altLang="ko-KR" sz="2400" dirty="0"/>
          </a:p>
          <a:p>
            <a:endParaRPr lang="ko-KR" alt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0841829" y="17191380"/>
            <a:ext cx="9939339" cy="12895838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/>
              <a:t>Iv. </a:t>
            </a:r>
            <a:r>
              <a:rPr lang="ko-KR" altLang="en-US" sz="7200" dirty="0"/>
              <a:t>접근 </a:t>
            </a:r>
            <a:r>
              <a:rPr lang="ko-KR" altLang="en-US" sz="7200" dirty="0" smtClean="0"/>
              <a:t>방법</a:t>
            </a:r>
            <a:endParaRPr lang="en-US" altLang="ko-KR" sz="7200" dirty="0" smtClean="0"/>
          </a:p>
          <a:p>
            <a:pPr algn="ctr"/>
            <a:endParaRPr lang="en-US" altLang="ko-KR" sz="7200" dirty="0"/>
          </a:p>
          <a:p>
            <a:pPr algn="ctr"/>
            <a:endParaRPr lang="en-US" altLang="ko-KR" sz="7200" dirty="0" smtClean="0"/>
          </a:p>
          <a:p>
            <a:pPr algn="ctr"/>
            <a:endParaRPr lang="en-US" altLang="ko-KR" sz="7200" dirty="0" smtClean="0"/>
          </a:p>
          <a:p>
            <a:pPr algn="ctr"/>
            <a:endParaRPr lang="en-US" altLang="ko-KR" sz="3200" dirty="0"/>
          </a:p>
          <a:p>
            <a:pPr algn="just"/>
            <a:r>
              <a:rPr lang="ko-KR" altLang="en-US" sz="3200" dirty="0" smtClean="0"/>
              <a:t>시간</a:t>
            </a:r>
            <a:r>
              <a:rPr lang="en-US" altLang="ko-KR" sz="3200" dirty="0" smtClean="0"/>
              <a:t> </a:t>
            </a:r>
            <a:r>
              <a:rPr lang="ko-KR" altLang="en-US" sz="3200" dirty="0" smtClean="0"/>
              <a:t>정보</a:t>
            </a:r>
            <a:r>
              <a:rPr lang="ko-KR" altLang="en-US" sz="3200" dirty="0" smtClean="0"/>
              <a:t>를 이용한 </a:t>
            </a:r>
            <a:r>
              <a:rPr lang="en-US" altLang="ko-KR" sz="3200" dirty="0" smtClean="0"/>
              <a:t>sentence matching</a:t>
            </a:r>
            <a:endParaRPr lang="ko-KR" altLang="en-US" sz="3200" dirty="0" smtClean="0"/>
          </a:p>
          <a:p>
            <a:pPr algn="just"/>
            <a:endParaRPr lang="ko-KR" altLang="en-US" sz="3200" dirty="0" smtClean="0"/>
          </a:p>
          <a:p>
            <a:pPr algn="just"/>
            <a:r>
              <a:rPr lang="ko-KR" altLang="en-US" sz="3200" dirty="0" smtClean="0"/>
              <a:t>숫자</a:t>
            </a:r>
            <a:r>
              <a:rPr lang="en-US" altLang="ko-KR" sz="3200" dirty="0" smtClean="0"/>
              <a:t>,</a:t>
            </a:r>
            <a:r>
              <a:rPr lang="ko-KR" altLang="en-US" sz="3200" dirty="0" smtClean="0"/>
              <a:t> 고유 대명사를 이용한 </a:t>
            </a:r>
            <a:r>
              <a:rPr lang="en-US" altLang="ko-KR" sz="3200" dirty="0" smtClean="0"/>
              <a:t>sentence matching</a:t>
            </a:r>
          </a:p>
          <a:p>
            <a:pPr algn="just"/>
            <a:r>
              <a:rPr lang="en-US" altLang="ko-KR" sz="3200" dirty="0" smtClean="0"/>
              <a:t> NLP</a:t>
            </a:r>
            <a:r>
              <a:rPr lang="ko-KR" altLang="en-US" sz="3200" dirty="0" smtClean="0"/>
              <a:t>를 이용한 </a:t>
            </a:r>
            <a:r>
              <a:rPr lang="en-US" altLang="ko-KR" sz="3200" dirty="0" err="1" smtClean="0"/>
              <a:t>setence</a:t>
            </a:r>
            <a:r>
              <a:rPr lang="en-US" altLang="ko-KR" sz="3200" dirty="0" smtClean="0"/>
              <a:t> matching</a:t>
            </a:r>
          </a:p>
          <a:p>
            <a:pPr algn="just"/>
            <a:r>
              <a:rPr lang="en-US" altLang="ko-KR" sz="3200" dirty="0" smtClean="0"/>
              <a:t> </a:t>
            </a:r>
            <a:r>
              <a:rPr lang="en-US" altLang="ko-KR" sz="3200" dirty="0" err="1" smtClean="0"/>
              <a:t>Jaccard</a:t>
            </a:r>
            <a:r>
              <a:rPr lang="en-US" altLang="ko-KR" sz="3200" dirty="0" smtClean="0"/>
              <a:t> &amp; Longest Common Sequence</a:t>
            </a:r>
            <a:endParaRPr lang="en-US" altLang="ko-KR" sz="3200" dirty="0" smtClean="0"/>
          </a:p>
          <a:p>
            <a:pPr algn="just"/>
            <a:endParaRPr lang="en-US" altLang="ko-KR" sz="3200" dirty="0" smtClean="0"/>
          </a:p>
          <a:p>
            <a:pPr algn="just"/>
            <a:endParaRPr lang="en-US" altLang="ko-KR" sz="3200" dirty="0"/>
          </a:p>
          <a:p>
            <a:pPr algn="ctr"/>
            <a:endParaRPr lang="en-US" altLang="ko-KR" sz="7200" dirty="0" smtClean="0"/>
          </a:p>
          <a:p>
            <a:pPr algn="ctr"/>
            <a:endParaRPr lang="en-US" altLang="ko-KR" sz="7200" dirty="0"/>
          </a:p>
          <a:p>
            <a:pPr algn="ctr"/>
            <a:endParaRPr lang="en-US" altLang="ko-KR" sz="7200" dirty="0" smtClean="0"/>
          </a:p>
          <a:p>
            <a:pPr algn="ctr"/>
            <a:endParaRPr lang="en-US" altLang="ko-KR" sz="72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b="20825"/>
          <a:stretch/>
        </p:blipFill>
        <p:spPr>
          <a:xfrm>
            <a:off x="16680179" y="263902"/>
            <a:ext cx="4510087" cy="267813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" t="12717" r="3994" b="13848"/>
          <a:stretch/>
        </p:blipFill>
        <p:spPr>
          <a:xfrm>
            <a:off x="11193778" y="18685871"/>
            <a:ext cx="9235440" cy="306324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2136" y="25220934"/>
            <a:ext cx="3558540" cy="139446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6440" y="26921325"/>
            <a:ext cx="3434236" cy="233086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3806" y="25162813"/>
            <a:ext cx="3172746" cy="405789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3878" y="11715189"/>
            <a:ext cx="7635239" cy="4137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0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</TotalTime>
  <Words>236</Words>
  <Application>Microsoft Macintosh PowerPoint</Application>
  <PresentationFormat>사용자 지정</PresentationFormat>
  <Paragraphs>56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맑은 고딕</vt:lpstr>
      <vt:lpstr>Calibri</vt:lpstr>
      <vt:lpstr>Calibri Light</vt:lpstr>
      <vt:lpstr>HY백송B</vt:lpstr>
      <vt:lpstr>Arial</vt:lpstr>
      <vt:lpstr>Office 테마</vt:lpstr>
      <vt:lpstr> 기계 학습 기반 자동 번역을  위한 한글-영어 병렬 코퍼스 개발 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공학프로젝트기획</dc:title>
  <dc:creator>HEOSOOMIN</dc:creator>
  <cp:lastModifiedBy>서지형</cp:lastModifiedBy>
  <cp:revision>17</cp:revision>
  <dcterms:created xsi:type="dcterms:W3CDTF">2016-11-15T12:39:50Z</dcterms:created>
  <dcterms:modified xsi:type="dcterms:W3CDTF">2016-11-19T13:51:36Z</dcterms:modified>
</cp:coreProperties>
</file>